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9" r:id="rId2"/>
    <p:sldId id="260" r:id="rId3"/>
    <p:sldId id="257" r:id="rId4"/>
    <p:sldId id="287" r:id="rId5"/>
    <p:sldId id="288" r:id="rId6"/>
    <p:sldId id="289" r:id="rId7"/>
    <p:sldId id="290" r:id="rId8"/>
    <p:sldId id="291" r:id="rId9"/>
    <p:sldId id="292" r:id="rId10"/>
    <p:sldId id="294" r:id="rId11"/>
    <p:sldId id="295" r:id="rId12"/>
    <p:sldId id="296" r:id="rId13"/>
    <p:sldId id="276"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35DCD8-4A3D-464D-A6C4-73D206FAF8E5}" type="datetimeFigureOut">
              <a:rPr lang="en-US" smtClean="0"/>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5C1E9-5306-4237-906B-8EDE5DF5D698}" type="slidenum">
              <a:rPr lang="en-US" smtClean="0"/>
              <a:t>‹#›</a:t>
            </a:fld>
            <a:endParaRPr lang="en-US"/>
          </a:p>
        </p:txBody>
      </p:sp>
    </p:spTree>
    <p:extLst>
      <p:ext uri="{BB962C8B-B14F-4D97-AF65-F5344CB8AC3E}">
        <p14:creationId xmlns:p14="http://schemas.microsoft.com/office/powerpoint/2010/main" val="461970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4E8BF-7483-473F-908B-C79537BEF7C0}" type="slidenum">
              <a:rPr lang="en-US" smtClean="0"/>
              <a:t>1</a:t>
            </a:fld>
            <a:endParaRPr lang="en-US"/>
          </a:p>
        </p:txBody>
      </p:sp>
    </p:spTree>
    <p:extLst>
      <p:ext uri="{BB962C8B-B14F-4D97-AF65-F5344CB8AC3E}">
        <p14:creationId xmlns:p14="http://schemas.microsoft.com/office/powerpoint/2010/main" val="1888545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524E8BF-7483-473F-908B-C79537BEF7C0}" type="slidenum">
              <a:rPr lang="en-US" smtClean="0"/>
              <a:t>2</a:t>
            </a:fld>
            <a:endParaRPr lang="en-US"/>
          </a:p>
        </p:txBody>
      </p:sp>
    </p:spTree>
    <p:extLst>
      <p:ext uri="{BB962C8B-B14F-4D97-AF65-F5344CB8AC3E}">
        <p14:creationId xmlns:p14="http://schemas.microsoft.com/office/powerpoint/2010/main" val="1706085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b="1" spc="-50" baseline="0">
                <a:solidFill>
                  <a:schemeClr val="bg2">
                    <a:lumMod val="50000"/>
                  </a:schemeClr>
                </a:solidFill>
                <a:latin typeface="+mn-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bg2">
                    <a:lumMod val="25000"/>
                  </a:schemeClr>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2">
                    <a:lumMod val="25000"/>
                  </a:schemeClr>
                </a:solidFill>
              </a:defRPr>
            </a:lvl1pPr>
          </a:lstStyle>
          <a:p>
            <a:fld id="{9B4EF7BB-21B5-43D4-B298-B87746B87CE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059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3418268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56551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defRPr sz="4000" b="1">
                <a:solidFill>
                  <a:schemeClr val="bg2">
                    <a:lumMod val="50000"/>
                  </a:schemeClr>
                </a:solidFill>
                <a:latin typeface="+mn-lt"/>
              </a:defRPr>
            </a:lvl1pPr>
          </a:lstStyle>
          <a:p>
            <a:r>
              <a:rPr lang="en-US" dirty="0"/>
              <a:t>Click to edit Master title style</a:t>
            </a:r>
          </a:p>
        </p:txBody>
      </p:sp>
      <p:sp>
        <p:nvSpPr>
          <p:cNvPr id="3" name="Content Placeholder 2"/>
          <p:cNvSpPr>
            <a:spLocks noGrp="1"/>
          </p:cNvSpPr>
          <p:nvPr>
            <p:ph idx="1"/>
          </p:nvPr>
        </p:nvSpPr>
        <p:spPr/>
        <p:txBody>
          <a:bodyPr/>
          <a:lstStyle>
            <a:lvl2pPr>
              <a:buClr>
                <a:schemeClr val="bg2">
                  <a:lumMod val="50000"/>
                </a:schemeClr>
              </a:buClr>
              <a:defRPr/>
            </a:lvl2pPr>
            <a:lvl3pPr>
              <a:buClr>
                <a:schemeClr val="bg2">
                  <a:lumMod val="50000"/>
                </a:schemeClr>
              </a:buClr>
              <a:defRPr/>
            </a:lvl3pPr>
            <a:lvl4pPr>
              <a:buClr>
                <a:schemeClr val="bg2">
                  <a:lumMod val="50000"/>
                </a:schemeClr>
              </a:buClr>
              <a:defRPr/>
            </a:lvl4pPr>
            <a:lvl5pPr>
              <a:buClr>
                <a:schemeClr val="bg2">
                  <a:lumMod val="50000"/>
                </a:schemeClr>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70854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6000" b="1">
                <a:solidFill>
                  <a:schemeClr val="bg2">
                    <a:lumMod val="50000"/>
                  </a:schemeClr>
                </a:solidFill>
                <a:latin typeface="+mn-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bg2">
                    <a:lumMod val="2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4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65294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2623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DEA971-36D6-4F83-98B6-459978798ADB}"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9934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Rectangle 5"/>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62248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4EF7BB-21B5-43D4-B298-B87746B87CEE}" type="slidenum">
              <a:rPr lang="en-US" smtClean="0"/>
              <a:t>‹#›</a:t>
            </a:fld>
            <a:endParaRPr lang="en-US"/>
          </a:p>
        </p:txBody>
      </p:sp>
    </p:spTree>
    <p:extLst>
      <p:ext uri="{BB962C8B-B14F-4D97-AF65-F5344CB8AC3E}">
        <p14:creationId xmlns:p14="http://schemas.microsoft.com/office/powerpoint/2010/main" val="314644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3DEA971-36D6-4F83-98B6-459978798ADB}" type="datetimeFigureOut">
              <a:rPr lang="en-US" smtClean="0"/>
              <a:pPr/>
              <a:t>1/22/2026</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9B4EF7BB-21B5-43D4-B298-B87746B87CEE}" type="slidenum">
              <a:rPr lang="en-US" smtClean="0"/>
              <a:pPr/>
              <a:t>‹#›</a:t>
            </a:fld>
            <a:endParaRPr lang="en-US"/>
          </a:p>
        </p:txBody>
      </p:sp>
    </p:spTree>
    <p:extLst>
      <p:ext uri="{BB962C8B-B14F-4D97-AF65-F5344CB8AC3E}">
        <p14:creationId xmlns:p14="http://schemas.microsoft.com/office/powerpoint/2010/main" val="336731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334316"/>
            <a:ext cx="12192001" cy="6599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chemeClr val="bg2">
                    <a:lumMod val="25000"/>
                  </a:schemeClr>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chemeClr val="bg2">
                    <a:lumMod val="25000"/>
                  </a:schemeClr>
                </a:solidFill>
              </a:defRPr>
            </a:lvl1pPr>
          </a:lstStyle>
          <a:p>
            <a:fld id="{9B4EF7BB-21B5-43D4-B298-B87746B87CEE}"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178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b="1" kern="1200" spc="-50" baseline="0">
          <a:solidFill>
            <a:schemeClr val="bg2">
              <a:lumMod val="50000"/>
            </a:schemeClr>
          </a:solidFill>
          <a:latin typeface="+mn-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952915-D66F-3780-D2A6-795A707D03C6}"/>
              </a:ext>
            </a:extLst>
          </p:cNvPr>
          <p:cNvSpPr>
            <a:spLocks noGrp="1"/>
          </p:cNvSpPr>
          <p:nvPr>
            <p:ph type="ctrTitle"/>
          </p:nvPr>
        </p:nvSpPr>
        <p:spPr/>
        <p:txBody>
          <a:bodyPr/>
          <a:lstStyle/>
          <a:p>
            <a:pPr lvl="0"/>
            <a:r>
              <a:rPr lang="en-GB"/>
              <a:t>MODULE 5: Assistive Technologies and Digital Accessibility in Tourism</a:t>
            </a:r>
            <a:endParaRPr lang="en-US"/>
          </a:p>
        </p:txBody>
      </p:sp>
      <p:sp>
        <p:nvSpPr>
          <p:cNvPr id="5" name="Subtitle 4">
            <a:extLst>
              <a:ext uri="{FF2B5EF4-FFF2-40B4-BE49-F238E27FC236}">
                <a16:creationId xmlns:a16="http://schemas.microsoft.com/office/drawing/2014/main" id="{2322DE57-8FF2-A2BA-1C45-DB199A692D6A}"/>
              </a:ext>
            </a:extLst>
          </p:cNvPr>
          <p:cNvSpPr>
            <a:spLocks noGrp="1"/>
          </p:cNvSpPr>
          <p:nvPr>
            <p:ph type="subTitle" idx="1"/>
          </p:nvPr>
        </p:nvSpPr>
        <p:spPr/>
        <p:txBody>
          <a:bodyPr/>
          <a:lstStyle/>
          <a:p>
            <a:r>
              <a:rPr lang="en-GB" dirty="0"/>
              <a:t>Accessible Cultural Tourism Train-the-Trainer Program</a:t>
            </a:r>
          </a:p>
          <a:p>
            <a:r>
              <a:rPr lang="en-GB" dirty="0"/>
              <a:t>Project: TACT - Training for Accessible Cultural Tourism</a:t>
            </a:r>
            <a:endParaRPr lang="en-US" dirty="0"/>
          </a:p>
        </p:txBody>
      </p:sp>
      <p:pic>
        <p:nvPicPr>
          <p:cNvPr id="6" name="Graphic 1">
            <a:extLst>
              <a:ext uri="{FF2B5EF4-FFF2-40B4-BE49-F238E27FC236}">
                <a16:creationId xmlns:a16="http://schemas.microsoft.com/office/drawing/2014/main" id="{E86E692B-22D8-756D-C826-0F8B82F7FE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29565" y="5417058"/>
            <a:ext cx="2238375" cy="681990"/>
          </a:xfrm>
          <a:prstGeom prst="rect">
            <a:avLst/>
          </a:prstGeom>
        </p:spPr>
      </p:pic>
      <p:sp>
        <p:nvSpPr>
          <p:cNvPr id="7" name="TextBox 6">
            <a:extLst>
              <a:ext uri="{FF2B5EF4-FFF2-40B4-BE49-F238E27FC236}">
                <a16:creationId xmlns:a16="http://schemas.microsoft.com/office/drawing/2014/main" id="{1878A68E-CAF1-02C4-FBD8-E2B9BE4333A2}"/>
              </a:ext>
            </a:extLst>
          </p:cNvPr>
          <p:cNvSpPr txBox="1"/>
          <p:nvPr/>
        </p:nvSpPr>
        <p:spPr>
          <a:xfrm>
            <a:off x="3729318" y="5452717"/>
            <a:ext cx="8130988" cy="646331"/>
          </a:xfrm>
          <a:prstGeom prst="rect">
            <a:avLst/>
          </a:prstGeom>
          <a:noFill/>
        </p:spPr>
        <p:txBody>
          <a:bodyPr wrap="square" rtlCol="0">
            <a:spAutoFit/>
          </a:bodyPr>
          <a:lstStyle/>
          <a:p>
            <a:r>
              <a:rPr lang="en-US" sz="1200" dirty="0"/>
              <a:t>Funded by the European Union. Views and opinions expressed are however those of the author only and do not necessarily reflect those of the European Union or the Foundation Tempus. Neither the European Union nor Foundation Tempus can be held responsible for them.</a:t>
            </a:r>
          </a:p>
        </p:txBody>
      </p:sp>
    </p:spTree>
    <p:extLst>
      <p:ext uri="{BB962C8B-B14F-4D97-AF65-F5344CB8AC3E}">
        <p14:creationId xmlns:p14="http://schemas.microsoft.com/office/powerpoint/2010/main" val="91591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4C92B-D969-A7A9-0155-B429844AB49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614D92A-98FB-E695-0C98-F5EC0F235431}"/>
              </a:ext>
            </a:extLst>
          </p:cNvPr>
          <p:cNvSpPr>
            <a:spLocks noGrp="1"/>
          </p:cNvSpPr>
          <p:nvPr>
            <p:ph type="title"/>
          </p:nvPr>
        </p:nvSpPr>
        <p:spPr/>
        <p:txBody>
          <a:bodyPr/>
          <a:lstStyle/>
          <a:p>
            <a:r>
              <a:rPr lang="en-US" dirty="0"/>
              <a:t>Ideas for Assistive Technologies</a:t>
            </a:r>
          </a:p>
        </p:txBody>
      </p:sp>
      <p:sp>
        <p:nvSpPr>
          <p:cNvPr id="5" name="Content Placeholder 4">
            <a:extLst>
              <a:ext uri="{FF2B5EF4-FFF2-40B4-BE49-F238E27FC236}">
                <a16:creationId xmlns:a16="http://schemas.microsoft.com/office/drawing/2014/main" id="{05B733FA-FC09-A48F-9254-B910061F9A82}"/>
              </a:ext>
            </a:extLst>
          </p:cNvPr>
          <p:cNvSpPr>
            <a:spLocks noGrp="1"/>
          </p:cNvSpPr>
          <p:nvPr>
            <p:ph sz="half" idx="1"/>
          </p:nvPr>
        </p:nvSpPr>
        <p:spPr/>
        <p:txBody>
          <a:bodyPr>
            <a:normAutofit/>
          </a:bodyPr>
          <a:lstStyle/>
          <a:p>
            <a:r>
              <a:rPr lang="en-GB" sz="3200" b="1" dirty="0"/>
              <a:t>Visual Access</a:t>
            </a:r>
          </a:p>
          <a:p>
            <a:pPr lvl="1"/>
            <a:r>
              <a:rPr lang="en-US" sz="2800" dirty="0"/>
              <a:t>Audio guide with screen-reader support</a:t>
            </a:r>
          </a:p>
          <a:p>
            <a:pPr lvl="1"/>
            <a:r>
              <a:rPr lang="en-US" sz="2800" dirty="0"/>
              <a:t>Handheld electronic magnifier</a:t>
            </a:r>
          </a:p>
          <a:p>
            <a:pPr lvl="1"/>
            <a:r>
              <a:rPr lang="en-US" sz="2800" dirty="0"/>
              <a:t>Talking QR codes</a:t>
            </a:r>
          </a:p>
          <a:p>
            <a:pPr lvl="1"/>
            <a:r>
              <a:rPr lang="en-US" sz="2800" dirty="0"/>
              <a:t>Braille display tablets</a:t>
            </a:r>
          </a:p>
          <a:p>
            <a:pPr lvl="1"/>
            <a:r>
              <a:rPr lang="en-US" sz="2800" dirty="0"/>
              <a:t>Indoor audio navigation system</a:t>
            </a:r>
          </a:p>
          <a:p>
            <a:pPr lvl="1"/>
            <a:r>
              <a:rPr lang="en-US" sz="2800" dirty="0"/>
              <a:t>Wearable vision-assist glasses</a:t>
            </a:r>
          </a:p>
        </p:txBody>
      </p:sp>
      <p:sp>
        <p:nvSpPr>
          <p:cNvPr id="6" name="Content Placeholder 5">
            <a:extLst>
              <a:ext uri="{FF2B5EF4-FFF2-40B4-BE49-F238E27FC236}">
                <a16:creationId xmlns:a16="http://schemas.microsoft.com/office/drawing/2014/main" id="{D13E0B5E-B755-B22B-225A-C92D503E189C}"/>
              </a:ext>
            </a:extLst>
          </p:cNvPr>
          <p:cNvSpPr>
            <a:spLocks noGrp="1"/>
          </p:cNvSpPr>
          <p:nvPr>
            <p:ph sz="half" idx="2"/>
          </p:nvPr>
        </p:nvSpPr>
        <p:spPr/>
        <p:txBody>
          <a:bodyPr>
            <a:normAutofit/>
          </a:bodyPr>
          <a:lstStyle/>
          <a:p>
            <a:r>
              <a:rPr lang="en-GB" sz="3200" b="1" dirty="0"/>
              <a:t>Hearing Access</a:t>
            </a:r>
          </a:p>
          <a:p>
            <a:pPr lvl="1"/>
            <a:r>
              <a:rPr lang="en-GB" sz="2800" dirty="0"/>
              <a:t>Portable hearing loop</a:t>
            </a:r>
          </a:p>
          <a:p>
            <a:pPr lvl="1"/>
            <a:r>
              <a:rPr lang="en-US" sz="2800" dirty="0"/>
              <a:t>Speech-to-text tablet</a:t>
            </a:r>
          </a:p>
          <a:p>
            <a:pPr lvl="1"/>
            <a:r>
              <a:rPr lang="en-US" sz="2800" dirty="0"/>
              <a:t>Captioned video players</a:t>
            </a:r>
          </a:p>
          <a:p>
            <a:pPr lvl="1"/>
            <a:r>
              <a:rPr lang="en-US" sz="2800" dirty="0"/>
              <a:t>Full room hearing loop</a:t>
            </a:r>
          </a:p>
          <a:p>
            <a:pPr lvl="1"/>
            <a:r>
              <a:rPr lang="en-US" sz="2800" dirty="0"/>
              <a:t>AR caption glasses</a:t>
            </a:r>
          </a:p>
        </p:txBody>
      </p:sp>
    </p:spTree>
    <p:extLst>
      <p:ext uri="{BB962C8B-B14F-4D97-AF65-F5344CB8AC3E}">
        <p14:creationId xmlns:p14="http://schemas.microsoft.com/office/powerpoint/2010/main" val="3166602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626F8-6CC0-C137-8A76-99AA6164C19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860A3DC-927D-D820-1FF6-16CC6B00771E}"/>
              </a:ext>
            </a:extLst>
          </p:cNvPr>
          <p:cNvSpPr>
            <a:spLocks noGrp="1"/>
          </p:cNvSpPr>
          <p:nvPr>
            <p:ph type="title"/>
          </p:nvPr>
        </p:nvSpPr>
        <p:spPr/>
        <p:txBody>
          <a:bodyPr/>
          <a:lstStyle/>
          <a:p>
            <a:r>
              <a:rPr lang="en-US" dirty="0"/>
              <a:t>Ideas for Assistive Technologies</a:t>
            </a:r>
          </a:p>
        </p:txBody>
      </p:sp>
      <p:sp>
        <p:nvSpPr>
          <p:cNvPr id="5" name="Content Placeholder 4">
            <a:extLst>
              <a:ext uri="{FF2B5EF4-FFF2-40B4-BE49-F238E27FC236}">
                <a16:creationId xmlns:a16="http://schemas.microsoft.com/office/drawing/2014/main" id="{6C9D6B46-7BA9-CFCE-9A0B-4F939F783FDD}"/>
              </a:ext>
            </a:extLst>
          </p:cNvPr>
          <p:cNvSpPr>
            <a:spLocks noGrp="1"/>
          </p:cNvSpPr>
          <p:nvPr>
            <p:ph sz="half" idx="1"/>
          </p:nvPr>
        </p:nvSpPr>
        <p:spPr/>
        <p:txBody>
          <a:bodyPr>
            <a:normAutofit/>
          </a:bodyPr>
          <a:lstStyle/>
          <a:p>
            <a:r>
              <a:rPr lang="en-GB" sz="3200" b="1" dirty="0"/>
              <a:t>Mobility and Physical Access</a:t>
            </a:r>
          </a:p>
          <a:p>
            <a:pPr lvl="1"/>
            <a:r>
              <a:rPr lang="en-GB" sz="2800" dirty="0"/>
              <a:t>Wheelchair loan system</a:t>
            </a:r>
          </a:p>
          <a:p>
            <a:pPr lvl="1"/>
            <a:r>
              <a:rPr lang="en-US" sz="2800" dirty="0"/>
              <a:t>Mobile stair-climbing device</a:t>
            </a:r>
          </a:p>
          <a:p>
            <a:pPr lvl="1"/>
            <a:r>
              <a:rPr lang="en-US" sz="2800" dirty="0"/>
              <a:t>Accessible route navigation app</a:t>
            </a:r>
          </a:p>
          <a:p>
            <a:pPr lvl="1"/>
            <a:r>
              <a:rPr lang="en-US" sz="2800" dirty="0"/>
              <a:t>Smart lift / vertical platform</a:t>
            </a:r>
          </a:p>
          <a:p>
            <a:pPr lvl="1"/>
            <a:r>
              <a:rPr lang="en-US" sz="2800" dirty="0"/>
              <a:t>Autonomous indoor wheelchair</a:t>
            </a:r>
          </a:p>
        </p:txBody>
      </p:sp>
      <p:sp>
        <p:nvSpPr>
          <p:cNvPr id="6" name="Content Placeholder 5">
            <a:extLst>
              <a:ext uri="{FF2B5EF4-FFF2-40B4-BE49-F238E27FC236}">
                <a16:creationId xmlns:a16="http://schemas.microsoft.com/office/drawing/2014/main" id="{BB4C71E8-9799-B18A-4F58-0FD29726C73A}"/>
              </a:ext>
            </a:extLst>
          </p:cNvPr>
          <p:cNvSpPr>
            <a:spLocks noGrp="1"/>
          </p:cNvSpPr>
          <p:nvPr>
            <p:ph sz="half" idx="2"/>
          </p:nvPr>
        </p:nvSpPr>
        <p:spPr/>
        <p:txBody>
          <a:bodyPr>
            <a:normAutofit/>
          </a:bodyPr>
          <a:lstStyle/>
          <a:p>
            <a:r>
              <a:rPr lang="en-GB" sz="3200" b="1" dirty="0"/>
              <a:t>Cognitive Access</a:t>
            </a:r>
          </a:p>
          <a:p>
            <a:pPr lvl="1"/>
            <a:r>
              <a:rPr lang="en-GB" sz="2800" dirty="0"/>
              <a:t>Easy-read digital guides</a:t>
            </a:r>
          </a:p>
          <a:p>
            <a:pPr lvl="1"/>
            <a:r>
              <a:rPr lang="en-US" sz="2800" dirty="0"/>
              <a:t>Visual schedule app</a:t>
            </a:r>
          </a:p>
          <a:p>
            <a:pPr lvl="1"/>
            <a:r>
              <a:rPr lang="en-US" sz="2800" dirty="0"/>
              <a:t>Sensory-control headphones</a:t>
            </a:r>
          </a:p>
          <a:p>
            <a:pPr lvl="1"/>
            <a:r>
              <a:rPr lang="en-US" sz="2800" dirty="0"/>
              <a:t>Timed entry booking system</a:t>
            </a:r>
          </a:p>
          <a:p>
            <a:pPr lvl="1"/>
            <a:r>
              <a:rPr lang="en-US" sz="2800" dirty="0"/>
              <a:t>Personalized adaptive tour app</a:t>
            </a:r>
          </a:p>
          <a:p>
            <a:pPr lvl="1"/>
            <a:r>
              <a:rPr lang="en-US" sz="2800" dirty="0"/>
              <a:t>Bio-feedback calming stations</a:t>
            </a:r>
          </a:p>
        </p:txBody>
      </p:sp>
    </p:spTree>
    <p:extLst>
      <p:ext uri="{BB962C8B-B14F-4D97-AF65-F5344CB8AC3E}">
        <p14:creationId xmlns:p14="http://schemas.microsoft.com/office/powerpoint/2010/main" val="2679009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AFF57-63C7-88D4-BBDD-72BD757E807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325512F-AB98-A4CF-15F1-3255DE6648BB}"/>
              </a:ext>
            </a:extLst>
          </p:cNvPr>
          <p:cNvSpPr>
            <a:spLocks noGrp="1"/>
          </p:cNvSpPr>
          <p:nvPr>
            <p:ph type="title"/>
          </p:nvPr>
        </p:nvSpPr>
        <p:spPr/>
        <p:txBody>
          <a:bodyPr/>
          <a:lstStyle/>
          <a:p>
            <a:r>
              <a:rPr lang="en-US" dirty="0"/>
              <a:t>Ideas for Assistive Technologies</a:t>
            </a:r>
          </a:p>
        </p:txBody>
      </p:sp>
      <p:sp>
        <p:nvSpPr>
          <p:cNvPr id="5" name="Content Placeholder 4">
            <a:extLst>
              <a:ext uri="{FF2B5EF4-FFF2-40B4-BE49-F238E27FC236}">
                <a16:creationId xmlns:a16="http://schemas.microsoft.com/office/drawing/2014/main" id="{20472C09-776C-818B-B710-877A4C4454B2}"/>
              </a:ext>
            </a:extLst>
          </p:cNvPr>
          <p:cNvSpPr>
            <a:spLocks noGrp="1"/>
          </p:cNvSpPr>
          <p:nvPr>
            <p:ph sz="half" idx="1"/>
          </p:nvPr>
        </p:nvSpPr>
        <p:spPr>
          <a:xfrm>
            <a:off x="1097279" y="1845734"/>
            <a:ext cx="4937760" cy="4357842"/>
          </a:xfrm>
        </p:spPr>
        <p:txBody>
          <a:bodyPr>
            <a:normAutofit/>
          </a:bodyPr>
          <a:lstStyle/>
          <a:p>
            <a:r>
              <a:rPr lang="en-GB" sz="3200" b="1" dirty="0"/>
              <a:t>Inclusive Exhibits</a:t>
            </a:r>
          </a:p>
          <a:p>
            <a:pPr lvl="1"/>
            <a:r>
              <a:rPr lang="en-US" sz="2800" dirty="0"/>
              <a:t>Touch-screen kiosks with accessibility mode</a:t>
            </a:r>
          </a:p>
          <a:p>
            <a:pPr lvl="1"/>
            <a:r>
              <a:rPr lang="en-US" sz="2800" dirty="0"/>
              <a:t>Multi-sensory audio benches</a:t>
            </a:r>
          </a:p>
          <a:p>
            <a:pPr lvl="1"/>
            <a:r>
              <a:rPr lang="en-US" sz="2800" dirty="0"/>
              <a:t>3D printed artifact replicas</a:t>
            </a:r>
          </a:p>
          <a:p>
            <a:pPr lvl="1"/>
            <a:r>
              <a:rPr lang="en-US" sz="2800" dirty="0"/>
              <a:t>VR tour of inaccessible areas</a:t>
            </a:r>
          </a:p>
          <a:p>
            <a:pPr lvl="1"/>
            <a:r>
              <a:rPr lang="en-US" sz="2800" dirty="0"/>
              <a:t>Full immersive accessibility gallery</a:t>
            </a:r>
          </a:p>
          <a:p>
            <a:pPr lvl="1"/>
            <a:r>
              <a:rPr lang="en-US" sz="2800" dirty="0"/>
              <a:t>AI museum companion</a:t>
            </a:r>
          </a:p>
        </p:txBody>
      </p:sp>
      <p:sp>
        <p:nvSpPr>
          <p:cNvPr id="3" name="Content Placeholder 2">
            <a:extLst>
              <a:ext uri="{FF2B5EF4-FFF2-40B4-BE49-F238E27FC236}">
                <a16:creationId xmlns:a16="http://schemas.microsoft.com/office/drawing/2014/main" id="{28B1261B-133C-8D01-801B-A745E1DC3080}"/>
              </a:ext>
            </a:extLst>
          </p:cNvPr>
          <p:cNvSpPr>
            <a:spLocks noGrp="1"/>
          </p:cNvSpPr>
          <p:nvPr>
            <p:ph sz="half" idx="2"/>
          </p:nvPr>
        </p:nvSpPr>
        <p:spPr/>
        <p:txBody>
          <a:bodyPr>
            <a:normAutofit/>
          </a:bodyPr>
          <a:lstStyle/>
          <a:p>
            <a:endParaRPr lang="en-US"/>
          </a:p>
        </p:txBody>
      </p:sp>
    </p:spTree>
    <p:extLst>
      <p:ext uri="{BB962C8B-B14F-4D97-AF65-F5344CB8AC3E}">
        <p14:creationId xmlns:p14="http://schemas.microsoft.com/office/powerpoint/2010/main" val="2705962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2EBFD-F275-94F9-3999-0A89707D7A92}"/>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A1B931C8-DBD2-BB1C-4E26-E0669E8B7CE8}"/>
              </a:ext>
            </a:extLst>
          </p:cNvPr>
          <p:cNvSpPr>
            <a:spLocks noGrp="1"/>
          </p:cNvSpPr>
          <p:nvPr>
            <p:ph idx="1"/>
          </p:nvPr>
        </p:nvSpPr>
        <p:spPr/>
        <p:txBody>
          <a:bodyPr>
            <a:normAutofit/>
          </a:bodyPr>
          <a:lstStyle/>
          <a:p>
            <a:pPr marL="457200" lvl="0" indent="-457200">
              <a:buClr>
                <a:schemeClr val="bg2">
                  <a:lumMod val="50000"/>
                </a:schemeClr>
              </a:buClr>
              <a:buFont typeface="+mj-lt"/>
              <a:buAutoNum type="arabicParenR"/>
            </a:pPr>
            <a:r>
              <a:rPr lang="en-GB" sz="2400" b="1" dirty="0"/>
              <a:t>Assistive tech addresses various needs</a:t>
            </a:r>
          </a:p>
          <a:p>
            <a:pPr marL="457200" lvl="0" indent="-457200">
              <a:buClr>
                <a:schemeClr val="bg2">
                  <a:lumMod val="50000"/>
                </a:schemeClr>
              </a:buClr>
              <a:buFont typeface="+mj-lt"/>
              <a:buAutoNum type="arabicParenR"/>
            </a:pPr>
            <a:r>
              <a:rPr lang="en-GB" sz="2400" b="1" dirty="0"/>
              <a:t>Understanding and applying WCAG</a:t>
            </a:r>
            <a:r>
              <a:rPr lang="en-GB" sz="2400" dirty="0"/>
              <a:t> and digital accessibility principles is crucial as tourism marketing and pre-visit planning largely happen online.</a:t>
            </a:r>
          </a:p>
          <a:p>
            <a:pPr marL="457200" lvl="0" indent="-457200">
              <a:buClr>
                <a:schemeClr val="bg2">
                  <a:lumMod val="50000"/>
                </a:schemeClr>
              </a:buClr>
              <a:buFont typeface="+mj-lt"/>
              <a:buAutoNum type="arabicParenR"/>
            </a:pPr>
            <a:r>
              <a:rPr lang="en-GB" sz="2400" b="1" dirty="0"/>
              <a:t>Innovative trends (VR, AR, AI)</a:t>
            </a:r>
            <a:r>
              <a:rPr lang="en-GB" sz="2400" dirty="0"/>
              <a:t> hold great promise</a:t>
            </a:r>
          </a:p>
          <a:p>
            <a:pPr marL="457200" lvl="0" indent="-457200">
              <a:buClr>
                <a:schemeClr val="bg2">
                  <a:lumMod val="50000"/>
                </a:schemeClr>
              </a:buClr>
              <a:buFont typeface="+mj-lt"/>
              <a:buAutoNum type="arabicParenR"/>
            </a:pPr>
            <a:r>
              <a:rPr lang="en-GB" sz="2400" b="1" dirty="0"/>
              <a:t>It’s </a:t>
            </a:r>
            <a:r>
              <a:rPr lang="en-GB" sz="2400" dirty="0"/>
              <a:t>important to </a:t>
            </a:r>
            <a:r>
              <a:rPr lang="en-GB" sz="2400" b="1" dirty="0"/>
              <a:t>demonstrate and train</a:t>
            </a:r>
            <a:r>
              <a:rPr lang="en-GB" sz="2400" dirty="0"/>
              <a:t> others on using assistive tech.</a:t>
            </a:r>
          </a:p>
          <a:p>
            <a:pPr marL="457200" lvl="0" indent="-457200">
              <a:buClr>
                <a:schemeClr val="bg2">
                  <a:lumMod val="50000"/>
                </a:schemeClr>
              </a:buClr>
              <a:buFont typeface="+mj-lt"/>
              <a:buAutoNum type="arabicParenR"/>
            </a:pPr>
            <a:r>
              <a:rPr lang="en-GB" sz="2400" b="1" dirty="0"/>
              <a:t>Technology is a tool, not a replacement for empathy and physical inclusion.</a:t>
            </a:r>
          </a:p>
          <a:p>
            <a:pPr marL="457200" lvl="0" indent="-457200">
              <a:buClr>
                <a:schemeClr val="bg2">
                  <a:lumMod val="50000"/>
                </a:schemeClr>
              </a:buClr>
              <a:buFont typeface="+mj-lt"/>
              <a:buAutoNum type="arabicParenR"/>
            </a:pPr>
            <a:r>
              <a:rPr lang="en-GB" sz="2400" b="1" dirty="0"/>
              <a:t>Cost-benefit </a:t>
            </a:r>
            <a:r>
              <a:rPr lang="en-GB" sz="2400" dirty="0"/>
              <a:t>analysis and sustainability must be considered. </a:t>
            </a:r>
            <a:endParaRPr lang="en-US" sz="2400" dirty="0"/>
          </a:p>
        </p:txBody>
      </p:sp>
    </p:spTree>
    <p:extLst>
      <p:ext uri="{BB962C8B-B14F-4D97-AF65-F5344CB8AC3E}">
        <p14:creationId xmlns:p14="http://schemas.microsoft.com/office/powerpoint/2010/main" val="127574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C7982B-C8B2-D821-F153-08951E75AF41}"/>
              </a:ext>
            </a:extLst>
          </p:cNvPr>
          <p:cNvSpPr>
            <a:spLocks noGrp="1"/>
          </p:cNvSpPr>
          <p:nvPr>
            <p:ph type="title"/>
          </p:nvPr>
        </p:nvSpPr>
        <p:spPr>
          <a:xfrm>
            <a:off x="433754" y="2937217"/>
            <a:ext cx="3200400" cy="846406"/>
          </a:xfrm>
        </p:spPr>
        <p:txBody>
          <a:bodyPr anchor="ctr">
            <a:normAutofit/>
          </a:bodyPr>
          <a:lstStyle/>
          <a:p>
            <a:r>
              <a:rPr lang="en-US" sz="4400" dirty="0"/>
              <a:t>THANK YOU!</a:t>
            </a:r>
          </a:p>
        </p:txBody>
      </p:sp>
      <p:sp>
        <p:nvSpPr>
          <p:cNvPr id="5" name="Content Placeholder 4">
            <a:extLst>
              <a:ext uri="{FF2B5EF4-FFF2-40B4-BE49-F238E27FC236}">
                <a16:creationId xmlns:a16="http://schemas.microsoft.com/office/drawing/2014/main" id="{C3AE102F-0835-84F6-154D-348D4DA6DA45}"/>
              </a:ext>
            </a:extLst>
          </p:cNvPr>
          <p:cNvSpPr>
            <a:spLocks noGrp="1"/>
          </p:cNvSpPr>
          <p:nvPr>
            <p:ph idx="1"/>
          </p:nvPr>
        </p:nvSpPr>
        <p:spPr/>
        <p:txBody>
          <a:bodyPr anchor="ctr">
            <a:normAutofit/>
          </a:bodyPr>
          <a:lstStyle/>
          <a:p>
            <a:r>
              <a:rPr lang="en-US" sz="3200" dirty="0"/>
              <a:t>Do you have any questions?</a:t>
            </a:r>
          </a:p>
          <a:p>
            <a:r>
              <a:rPr lang="en-US" sz="3200" dirty="0"/>
              <a:t>What was new or surprising for you?</a:t>
            </a:r>
          </a:p>
        </p:txBody>
      </p:sp>
    </p:spTree>
    <p:extLst>
      <p:ext uri="{BB962C8B-B14F-4D97-AF65-F5344CB8AC3E}">
        <p14:creationId xmlns:p14="http://schemas.microsoft.com/office/powerpoint/2010/main" val="2517060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3F795-1CE6-17FC-2A12-7A05393668E7}"/>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E1C49F4E-13E6-A560-128A-7F5B36E461B1}"/>
              </a:ext>
            </a:extLst>
          </p:cNvPr>
          <p:cNvSpPr>
            <a:spLocks noGrp="1"/>
          </p:cNvSpPr>
          <p:nvPr>
            <p:ph idx="1"/>
          </p:nvPr>
        </p:nvSpPr>
        <p:spPr>
          <a:xfrm>
            <a:off x="1097280" y="1845734"/>
            <a:ext cx="10058400" cy="4456454"/>
          </a:xfrm>
        </p:spPr>
        <p:txBody>
          <a:bodyPr>
            <a:normAutofit fontScale="92500" lnSpcReduction="20000"/>
          </a:bodyPr>
          <a:lstStyle/>
          <a:p>
            <a:r>
              <a:rPr lang="en-GB" sz="2800" dirty="0"/>
              <a:t>By the end of Module 5, participants will:</a:t>
            </a:r>
            <a:endParaRPr lang="en-US" sz="2800" dirty="0"/>
          </a:p>
          <a:p>
            <a:pPr lvl="1"/>
            <a:r>
              <a:rPr lang="en-GB" sz="2400" b="1" dirty="0"/>
              <a:t>Explore various assistive technologies </a:t>
            </a:r>
            <a:r>
              <a:rPr lang="en-GB" sz="2400" dirty="0"/>
              <a:t>that enhance on-site accessibility for visitors with disabilities, and understand how to integrate them into the visitor experience.</a:t>
            </a:r>
            <a:endParaRPr lang="en-US" sz="2400" dirty="0"/>
          </a:p>
          <a:p>
            <a:pPr lvl="1"/>
            <a:r>
              <a:rPr lang="en-GB" sz="2400" b="1" dirty="0"/>
              <a:t>Understand how digital tools and platforms can be made accessible and be leveraged to provide alternative ways to experience cultural heritage.</a:t>
            </a:r>
            <a:endParaRPr lang="en-US" sz="2400" b="1" dirty="0"/>
          </a:p>
          <a:p>
            <a:pPr lvl="1"/>
            <a:r>
              <a:rPr lang="en-GB" sz="2400" b="1" dirty="0"/>
              <a:t>Learn the basics of Web Content Accessibility Guidelines (WCAG) </a:t>
            </a:r>
            <a:r>
              <a:rPr lang="en-GB" sz="2400" dirty="0"/>
              <a:t>and other digital accessibility standards to ensure online information is usable by people with disabilities.</a:t>
            </a:r>
            <a:endParaRPr lang="en-US" sz="2400" dirty="0"/>
          </a:p>
          <a:p>
            <a:pPr lvl="1"/>
            <a:r>
              <a:rPr lang="en-GB" sz="2400" b="1" dirty="0"/>
              <a:t>Gain familiarity with innovative trends </a:t>
            </a:r>
            <a:r>
              <a:rPr lang="en-GB" sz="2400" dirty="0"/>
              <a:t>like Virtual Reality (VR), Augmented Reality (AR), and AI-driven solutions that can open new possibilities for accessible tourism, as well as the practical considerations of implementing such tech.</a:t>
            </a:r>
            <a:endParaRPr lang="en-US" sz="2400" dirty="0"/>
          </a:p>
          <a:p>
            <a:pPr lvl="1"/>
            <a:r>
              <a:rPr lang="en-GB" sz="2400" b="1" dirty="0"/>
              <a:t>Identify ways to demonstrate and promote assistive tools </a:t>
            </a:r>
            <a:r>
              <a:rPr lang="en-GB" sz="2400" dirty="0"/>
              <a:t>at their sites and in their training.</a:t>
            </a:r>
            <a:endParaRPr lang="en-US" sz="2400" dirty="0"/>
          </a:p>
          <a:p>
            <a:pPr lvl="1"/>
            <a:r>
              <a:rPr lang="en-GB" sz="2400" dirty="0"/>
              <a:t>Understand </a:t>
            </a:r>
            <a:r>
              <a:rPr lang="en-GB" sz="2400" b="1" dirty="0"/>
              <a:t>benefits and limitations of technology</a:t>
            </a:r>
            <a:r>
              <a:rPr lang="en-GB" sz="2400" dirty="0"/>
              <a:t>. Emphasize that technology should complement, not replace human accessibility efforts. </a:t>
            </a:r>
            <a:endParaRPr lang="en-US" sz="2400" dirty="0"/>
          </a:p>
        </p:txBody>
      </p:sp>
    </p:spTree>
    <p:extLst>
      <p:ext uri="{BB962C8B-B14F-4D97-AF65-F5344CB8AC3E}">
        <p14:creationId xmlns:p14="http://schemas.microsoft.com/office/powerpoint/2010/main" val="152959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1EF8-6EE9-EAC3-53F8-45EBBA956EFE}"/>
              </a:ext>
            </a:extLst>
          </p:cNvPr>
          <p:cNvSpPr>
            <a:spLocks noGrp="1"/>
          </p:cNvSpPr>
          <p:nvPr>
            <p:ph type="title"/>
          </p:nvPr>
        </p:nvSpPr>
        <p:spPr/>
        <p:txBody>
          <a:bodyPr/>
          <a:lstStyle/>
          <a:p>
            <a:r>
              <a:rPr lang="en-US" dirty="0"/>
              <a:t>Digital Accessibility Principles for Tourism and Heritage</a:t>
            </a:r>
          </a:p>
        </p:txBody>
      </p:sp>
      <p:sp>
        <p:nvSpPr>
          <p:cNvPr id="3" name="Content Placeholder 2">
            <a:extLst>
              <a:ext uri="{FF2B5EF4-FFF2-40B4-BE49-F238E27FC236}">
                <a16:creationId xmlns:a16="http://schemas.microsoft.com/office/drawing/2014/main" id="{9C4030C3-9A5A-0DAB-9222-85C3493D35DB}"/>
              </a:ext>
            </a:extLst>
          </p:cNvPr>
          <p:cNvSpPr>
            <a:spLocks noGrp="1"/>
          </p:cNvSpPr>
          <p:nvPr>
            <p:ph idx="1"/>
          </p:nvPr>
        </p:nvSpPr>
        <p:spPr>
          <a:xfrm>
            <a:off x="1097280" y="1845734"/>
            <a:ext cx="10058400" cy="4429560"/>
          </a:xfrm>
        </p:spPr>
        <p:txBody>
          <a:bodyPr>
            <a:normAutofit fontScale="92500" lnSpcReduction="20000"/>
          </a:bodyPr>
          <a:lstStyle/>
          <a:p>
            <a:pPr marL="457200" indent="-457200">
              <a:buClr>
                <a:schemeClr val="bg2">
                  <a:lumMod val="50000"/>
                </a:schemeClr>
              </a:buClr>
              <a:buFont typeface="+mj-lt"/>
              <a:buAutoNum type="arabicParenR"/>
            </a:pPr>
            <a:r>
              <a:rPr lang="en-GB" b="1" dirty="0"/>
              <a:t>Start with clarity, not cleverness.</a:t>
            </a:r>
            <a:r>
              <a:rPr lang="en-GB" dirty="0"/>
              <a:t> Visitors should be able to understand where they are, what is available, and what to do next without having to “figure it out.” </a:t>
            </a:r>
          </a:p>
          <a:p>
            <a:pPr marL="457200" indent="-457200">
              <a:buClr>
                <a:schemeClr val="bg2">
                  <a:lumMod val="50000"/>
                </a:schemeClr>
              </a:buClr>
              <a:buFont typeface="+mj-lt"/>
              <a:buAutoNum type="arabicParenR"/>
            </a:pPr>
            <a:r>
              <a:rPr lang="en-GB" b="1" dirty="0"/>
              <a:t>Make everything usable without a mouse or touchscreen. </a:t>
            </a:r>
            <a:r>
              <a:rPr lang="en-GB" dirty="0"/>
              <a:t>Not everyone uses a mouse. Not everyone can swipe or tap precisely. </a:t>
            </a:r>
          </a:p>
          <a:p>
            <a:pPr marL="457200" indent="-457200">
              <a:buClr>
                <a:schemeClr val="bg2">
                  <a:lumMod val="50000"/>
                </a:schemeClr>
              </a:buClr>
              <a:buFont typeface="+mj-lt"/>
              <a:buAutoNum type="arabicParenR"/>
            </a:pPr>
            <a:r>
              <a:rPr lang="en-GB" b="1" dirty="0"/>
              <a:t>Design for readability in real conditions. </a:t>
            </a:r>
            <a:r>
              <a:rPr lang="en-GB" dirty="0"/>
              <a:t>Readable content is not just about font choice</a:t>
            </a:r>
          </a:p>
          <a:p>
            <a:pPr marL="457200" indent="-457200">
              <a:buClr>
                <a:schemeClr val="bg2">
                  <a:lumMod val="50000"/>
                </a:schemeClr>
              </a:buClr>
              <a:buFont typeface="+mj-lt"/>
              <a:buAutoNum type="arabicParenR"/>
            </a:pPr>
            <a:r>
              <a:rPr lang="en-GB" b="1" dirty="0"/>
              <a:t>Use plain language without dumbing things down. </a:t>
            </a:r>
            <a:r>
              <a:rPr lang="en-GB" dirty="0"/>
              <a:t>Accessibility does not mean oversimplifying content. It means communicating clearly. </a:t>
            </a:r>
          </a:p>
          <a:p>
            <a:pPr marL="457200" indent="-457200">
              <a:buClr>
                <a:schemeClr val="bg2">
                  <a:lumMod val="50000"/>
                </a:schemeClr>
              </a:buClr>
              <a:buFont typeface="+mj-lt"/>
              <a:buAutoNum type="arabicParenR"/>
            </a:pPr>
            <a:r>
              <a:rPr lang="en-GB" b="1" dirty="0"/>
              <a:t>Provide alternatives for visual and audio content. </a:t>
            </a:r>
            <a:r>
              <a:rPr lang="en-GB" dirty="0"/>
              <a:t>Digital tourism experiences rely heavily on images, video, and audio. </a:t>
            </a:r>
          </a:p>
          <a:p>
            <a:pPr marL="457200" indent="-457200">
              <a:buClr>
                <a:schemeClr val="bg2">
                  <a:lumMod val="50000"/>
                </a:schemeClr>
              </a:buClr>
              <a:buFont typeface="+mj-lt"/>
              <a:buAutoNum type="arabicParenR"/>
            </a:pPr>
            <a:r>
              <a:rPr lang="en-GB" b="1" dirty="0"/>
              <a:t>Keep interactions predictable and forgiving. </a:t>
            </a:r>
            <a:r>
              <a:rPr lang="en-GB" dirty="0"/>
              <a:t>Unexpected behaviour in digital systems is a major barrier. </a:t>
            </a:r>
          </a:p>
          <a:p>
            <a:pPr marL="457200" indent="-457200">
              <a:buClr>
                <a:schemeClr val="bg2">
                  <a:lumMod val="50000"/>
                </a:schemeClr>
              </a:buClr>
              <a:buFont typeface="+mj-lt"/>
              <a:buAutoNum type="arabicParenR"/>
            </a:pPr>
            <a:r>
              <a:rPr lang="en-GB" b="1" dirty="0"/>
              <a:t>Think beyond the screen. </a:t>
            </a:r>
            <a:r>
              <a:rPr lang="en-GB" dirty="0"/>
              <a:t>Digital accessibility does not exist in isolation. </a:t>
            </a:r>
          </a:p>
          <a:p>
            <a:pPr marL="457200" indent="-457200">
              <a:buClr>
                <a:schemeClr val="bg2">
                  <a:lumMod val="50000"/>
                </a:schemeClr>
              </a:buClr>
              <a:buFont typeface="+mj-lt"/>
              <a:buAutoNum type="arabicParenR"/>
            </a:pPr>
            <a:r>
              <a:rPr lang="en-GB" b="1" dirty="0"/>
              <a:t>Digital interpretation is an access tool.</a:t>
            </a:r>
            <a:r>
              <a:rPr lang="en-GB" dirty="0"/>
              <a:t> </a:t>
            </a:r>
          </a:p>
          <a:p>
            <a:pPr marL="457200" indent="-457200">
              <a:buClr>
                <a:schemeClr val="bg2">
                  <a:lumMod val="50000"/>
                </a:schemeClr>
              </a:buClr>
              <a:buFont typeface="+mj-lt"/>
              <a:buAutoNum type="arabicParenR"/>
            </a:pPr>
            <a:r>
              <a:rPr lang="en-GB" b="1" dirty="0"/>
              <a:t>Avoid “digital-only” exclusion.</a:t>
            </a:r>
            <a:r>
              <a:rPr lang="en-GB" dirty="0"/>
              <a:t> </a:t>
            </a:r>
            <a:endParaRPr lang="en-US" dirty="0"/>
          </a:p>
        </p:txBody>
      </p:sp>
    </p:spTree>
    <p:extLst>
      <p:ext uri="{BB962C8B-B14F-4D97-AF65-F5344CB8AC3E}">
        <p14:creationId xmlns:p14="http://schemas.microsoft.com/office/powerpoint/2010/main" val="102726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7D7F1D-6050-10DD-5F9D-E9B5003B2553}"/>
              </a:ext>
            </a:extLst>
          </p:cNvPr>
          <p:cNvSpPr>
            <a:spLocks noGrp="1"/>
          </p:cNvSpPr>
          <p:nvPr>
            <p:ph type="title"/>
          </p:nvPr>
        </p:nvSpPr>
        <p:spPr/>
        <p:txBody>
          <a:bodyPr/>
          <a:lstStyle/>
          <a:p>
            <a:r>
              <a:rPr lang="en-GB" dirty="0"/>
              <a:t>Assistive Technologies for On-Site Visitor Experience</a:t>
            </a:r>
            <a:endParaRPr lang="en-US" dirty="0"/>
          </a:p>
        </p:txBody>
      </p:sp>
      <p:sp>
        <p:nvSpPr>
          <p:cNvPr id="5" name="Content Placeholder 4">
            <a:extLst>
              <a:ext uri="{FF2B5EF4-FFF2-40B4-BE49-F238E27FC236}">
                <a16:creationId xmlns:a16="http://schemas.microsoft.com/office/drawing/2014/main" id="{28E5E958-F7E2-F247-9E3E-110EEFFFE1D6}"/>
              </a:ext>
            </a:extLst>
          </p:cNvPr>
          <p:cNvSpPr>
            <a:spLocks noGrp="1"/>
          </p:cNvSpPr>
          <p:nvPr>
            <p:ph sz="half" idx="1"/>
          </p:nvPr>
        </p:nvSpPr>
        <p:spPr/>
        <p:txBody>
          <a:bodyPr>
            <a:normAutofit/>
          </a:bodyPr>
          <a:lstStyle/>
          <a:p>
            <a:r>
              <a:rPr lang="en-GB" sz="3200" b="1" dirty="0"/>
              <a:t>Visual Impairments</a:t>
            </a:r>
          </a:p>
          <a:p>
            <a:pPr lvl="1"/>
            <a:r>
              <a:rPr lang="en-GB" sz="2800" dirty="0"/>
              <a:t>Audio guides and audio description</a:t>
            </a:r>
          </a:p>
          <a:p>
            <a:pPr lvl="1"/>
            <a:r>
              <a:rPr lang="en-GB" sz="2800" dirty="0"/>
              <a:t>Tactile models and maps</a:t>
            </a:r>
          </a:p>
          <a:p>
            <a:pPr lvl="1"/>
            <a:r>
              <a:rPr lang="en-GB" sz="2800" dirty="0"/>
              <a:t>Braille or talking signage</a:t>
            </a:r>
          </a:p>
          <a:p>
            <a:pPr lvl="1"/>
            <a:r>
              <a:rPr lang="en-GB" sz="2800" dirty="0"/>
              <a:t>Navigation aids</a:t>
            </a:r>
            <a:endParaRPr lang="en-US" sz="2800" dirty="0"/>
          </a:p>
        </p:txBody>
      </p:sp>
      <p:sp>
        <p:nvSpPr>
          <p:cNvPr id="6" name="Content Placeholder 5">
            <a:extLst>
              <a:ext uri="{FF2B5EF4-FFF2-40B4-BE49-F238E27FC236}">
                <a16:creationId xmlns:a16="http://schemas.microsoft.com/office/drawing/2014/main" id="{5996D3F4-656F-8014-6DA2-03ECB8C2514C}"/>
              </a:ext>
            </a:extLst>
          </p:cNvPr>
          <p:cNvSpPr>
            <a:spLocks noGrp="1"/>
          </p:cNvSpPr>
          <p:nvPr>
            <p:ph sz="half" idx="2"/>
          </p:nvPr>
        </p:nvSpPr>
        <p:spPr/>
        <p:txBody>
          <a:bodyPr>
            <a:normAutofit/>
          </a:bodyPr>
          <a:lstStyle/>
          <a:p>
            <a:r>
              <a:rPr lang="en-GB" sz="3200" b="1" dirty="0"/>
              <a:t>Hearing Impairments </a:t>
            </a:r>
          </a:p>
          <a:p>
            <a:pPr lvl="1"/>
            <a:r>
              <a:rPr lang="en-GB" sz="2800" dirty="0"/>
              <a:t>Assistive listening systems (</a:t>
            </a:r>
            <a:r>
              <a:rPr lang="en-GB" sz="2800" dirty="0" err="1"/>
              <a:t>als</a:t>
            </a:r>
            <a:r>
              <a:rPr lang="en-GB" sz="2800" dirty="0"/>
              <a:t>)</a:t>
            </a:r>
          </a:p>
          <a:p>
            <a:pPr lvl="1"/>
            <a:r>
              <a:rPr lang="en-GB" sz="2800" dirty="0"/>
              <a:t>Captions and subtitles</a:t>
            </a:r>
          </a:p>
          <a:p>
            <a:pPr lvl="1"/>
            <a:r>
              <a:rPr lang="en-GB" sz="2800" dirty="0"/>
              <a:t>Sign language interpretation</a:t>
            </a:r>
          </a:p>
          <a:p>
            <a:pPr lvl="1"/>
            <a:r>
              <a:rPr lang="en-GB" sz="2800" dirty="0"/>
              <a:t>Visual alert systems</a:t>
            </a:r>
            <a:endParaRPr lang="en-US" sz="2800" dirty="0"/>
          </a:p>
        </p:txBody>
      </p:sp>
    </p:spTree>
    <p:extLst>
      <p:ext uri="{BB962C8B-B14F-4D97-AF65-F5344CB8AC3E}">
        <p14:creationId xmlns:p14="http://schemas.microsoft.com/office/powerpoint/2010/main" val="1251268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F473B-ADE1-B125-7362-34563B45D14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A0DFEC-D101-13AA-3C22-D6F39AE677DC}"/>
              </a:ext>
            </a:extLst>
          </p:cNvPr>
          <p:cNvSpPr>
            <a:spLocks noGrp="1"/>
          </p:cNvSpPr>
          <p:nvPr>
            <p:ph type="title"/>
          </p:nvPr>
        </p:nvSpPr>
        <p:spPr/>
        <p:txBody>
          <a:bodyPr/>
          <a:lstStyle/>
          <a:p>
            <a:r>
              <a:rPr lang="en-GB" dirty="0"/>
              <a:t>Assistive Technologies for On-Site Visitor Experience</a:t>
            </a:r>
            <a:endParaRPr lang="en-US" dirty="0"/>
          </a:p>
        </p:txBody>
      </p:sp>
      <p:sp>
        <p:nvSpPr>
          <p:cNvPr id="5" name="Content Placeholder 4">
            <a:extLst>
              <a:ext uri="{FF2B5EF4-FFF2-40B4-BE49-F238E27FC236}">
                <a16:creationId xmlns:a16="http://schemas.microsoft.com/office/drawing/2014/main" id="{F855ED19-D63F-3609-A357-15D5D8EEB455}"/>
              </a:ext>
            </a:extLst>
          </p:cNvPr>
          <p:cNvSpPr>
            <a:spLocks noGrp="1"/>
          </p:cNvSpPr>
          <p:nvPr>
            <p:ph sz="half" idx="1"/>
          </p:nvPr>
        </p:nvSpPr>
        <p:spPr/>
        <p:txBody>
          <a:bodyPr>
            <a:normAutofit/>
          </a:bodyPr>
          <a:lstStyle/>
          <a:p>
            <a:r>
              <a:rPr lang="en-GB" sz="3200" b="1" dirty="0"/>
              <a:t>Mobility and Physical Disabilities</a:t>
            </a:r>
          </a:p>
          <a:p>
            <a:pPr lvl="1"/>
            <a:r>
              <a:rPr lang="en-GB" sz="2600" dirty="0"/>
              <a:t>Powered mobility devices</a:t>
            </a:r>
          </a:p>
          <a:p>
            <a:pPr lvl="1"/>
            <a:r>
              <a:rPr lang="en-US" sz="2800" dirty="0"/>
              <a:t>Elevators and lifts</a:t>
            </a:r>
          </a:p>
          <a:p>
            <a:pPr lvl="1"/>
            <a:r>
              <a:rPr lang="en-US" sz="2800" dirty="0"/>
              <a:t>Door assist systems</a:t>
            </a:r>
          </a:p>
          <a:p>
            <a:pPr lvl="1"/>
            <a:r>
              <a:rPr lang="en-US" sz="2800" dirty="0"/>
              <a:t>Ergonomic aids</a:t>
            </a:r>
          </a:p>
          <a:p>
            <a:pPr lvl="1"/>
            <a:r>
              <a:rPr lang="en-US" sz="2800" dirty="0"/>
              <a:t>Virtual presence robots</a:t>
            </a:r>
          </a:p>
        </p:txBody>
      </p:sp>
      <p:sp>
        <p:nvSpPr>
          <p:cNvPr id="6" name="Content Placeholder 5">
            <a:extLst>
              <a:ext uri="{FF2B5EF4-FFF2-40B4-BE49-F238E27FC236}">
                <a16:creationId xmlns:a16="http://schemas.microsoft.com/office/drawing/2014/main" id="{CE2A608E-1921-CE4F-6189-7632DF4D925E}"/>
              </a:ext>
            </a:extLst>
          </p:cNvPr>
          <p:cNvSpPr>
            <a:spLocks noGrp="1"/>
          </p:cNvSpPr>
          <p:nvPr>
            <p:ph sz="half" idx="2"/>
          </p:nvPr>
        </p:nvSpPr>
        <p:spPr/>
        <p:txBody>
          <a:bodyPr>
            <a:normAutofit/>
          </a:bodyPr>
          <a:lstStyle/>
          <a:p>
            <a:r>
              <a:rPr lang="en-GB" sz="3200" b="1" dirty="0"/>
              <a:t>Cognitive and Developmental Disabilities </a:t>
            </a:r>
          </a:p>
          <a:p>
            <a:pPr lvl="1"/>
            <a:r>
              <a:rPr lang="en-GB" sz="2800" dirty="0"/>
              <a:t>Multi-sensory interactives</a:t>
            </a:r>
          </a:p>
          <a:p>
            <a:pPr lvl="1"/>
            <a:r>
              <a:rPr lang="en-US" sz="2800" dirty="0"/>
              <a:t>Apps for personalization</a:t>
            </a:r>
          </a:p>
          <a:p>
            <a:pPr lvl="1"/>
            <a:r>
              <a:rPr lang="en-US" sz="2800" dirty="0"/>
              <a:t>Visual schedules or augmented reality (AR) cues</a:t>
            </a:r>
          </a:p>
          <a:p>
            <a:pPr lvl="1"/>
            <a:r>
              <a:rPr lang="en-US" sz="2800" dirty="0"/>
              <a:t>Noise-cancelling headphones and sensory tools</a:t>
            </a:r>
          </a:p>
        </p:txBody>
      </p:sp>
    </p:spTree>
    <p:extLst>
      <p:ext uri="{BB962C8B-B14F-4D97-AF65-F5344CB8AC3E}">
        <p14:creationId xmlns:p14="http://schemas.microsoft.com/office/powerpoint/2010/main" val="3409103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2393-AEC6-7911-30C2-413A4E609F87}"/>
              </a:ext>
            </a:extLst>
          </p:cNvPr>
          <p:cNvSpPr>
            <a:spLocks noGrp="1"/>
          </p:cNvSpPr>
          <p:nvPr>
            <p:ph type="title"/>
          </p:nvPr>
        </p:nvSpPr>
        <p:spPr/>
        <p:txBody>
          <a:bodyPr/>
          <a:lstStyle/>
          <a:p>
            <a:r>
              <a:rPr lang="en-GB" dirty="0"/>
              <a:t>Virtual Access and Digital Outreach</a:t>
            </a:r>
            <a:endParaRPr lang="en-US" dirty="0"/>
          </a:p>
        </p:txBody>
      </p:sp>
      <p:sp>
        <p:nvSpPr>
          <p:cNvPr id="5" name="Content Placeholder 4">
            <a:extLst>
              <a:ext uri="{FF2B5EF4-FFF2-40B4-BE49-F238E27FC236}">
                <a16:creationId xmlns:a16="http://schemas.microsoft.com/office/drawing/2014/main" id="{A5909EAC-F09B-8142-624F-91B7AC38A07B}"/>
              </a:ext>
            </a:extLst>
          </p:cNvPr>
          <p:cNvSpPr>
            <a:spLocks noGrp="1"/>
          </p:cNvSpPr>
          <p:nvPr>
            <p:ph idx="1"/>
          </p:nvPr>
        </p:nvSpPr>
        <p:spPr/>
        <p:txBody>
          <a:bodyPr>
            <a:normAutofit/>
          </a:bodyPr>
          <a:lstStyle/>
          <a:p>
            <a:pPr lvl="1"/>
            <a:r>
              <a:rPr lang="en-US" sz="3200" dirty="0"/>
              <a:t>Virtual reality (VR) tours</a:t>
            </a:r>
          </a:p>
          <a:p>
            <a:pPr lvl="1"/>
            <a:r>
              <a:rPr lang="en-GB" sz="3200" dirty="0"/>
              <a:t>Augmented reality (AR) applications</a:t>
            </a:r>
          </a:p>
          <a:p>
            <a:pPr lvl="1"/>
            <a:r>
              <a:rPr lang="en-GB" sz="3200" dirty="0"/>
              <a:t>Mobile apps for tours</a:t>
            </a:r>
          </a:p>
          <a:p>
            <a:pPr lvl="1"/>
            <a:r>
              <a:rPr lang="en-GB" sz="3200" dirty="0"/>
              <a:t>Digital maps and navigation</a:t>
            </a:r>
          </a:p>
          <a:p>
            <a:pPr lvl="1"/>
            <a:r>
              <a:rPr lang="en-GB" sz="3200" dirty="0"/>
              <a:t>Social media and online content</a:t>
            </a:r>
          </a:p>
          <a:p>
            <a:pPr lvl="1"/>
            <a:r>
              <a:rPr lang="en-GB" sz="3200" dirty="0"/>
              <a:t>Online booking and customer service</a:t>
            </a:r>
          </a:p>
        </p:txBody>
      </p:sp>
    </p:spTree>
    <p:extLst>
      <p:ext uri="{BB962C8B-B14F-4D97-AF65-F5344CB8AC3E}">
        <p14:creationId xmlns:p14="http://schemas.microsoft.com/office/powerpoint/2010/main" val="3212487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E5504-11D7-6447-8C38-AEDF6B2202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9FC9BA-9F1E-B95B-7AC2-A0B765E2E186}"/>
              </a:ext>
            </a:extLst>
          </p:cNvPr>
          <p:cNvSpPr>
            <a:spLocks noGrp="1"/>
          </p:cNvSpPr>
          <p:nvPr>
            <p:ph type="title"/>
          </p:nvPr>
        </p:nvSpPr>
        <p:spPr/>
        <p:txBody>
          <a:bodyPr/>
          <a:lstStyle/>
          <a:p>
            <a:r>
              <a:rPr lang="en-GB" dirty="0"/>
              <a:t>Emerging AI Solutions</a:t>
            </a:r>
            <a:endParaRPr lang="en-US" dirty="0"/>
          </a:p>
        </p:txBody>
      </p:sp>
      <p:sp>
        <p:nvSpPr>
          <p:cNvPr id="5" name="Content Placeholder 4">
            <a:extLst>
              <a:ext uri="{FF2B5EF4-FFF2-40B4-BE49-F238E27FC236}">
                <a16:creationId xmlns:a16="http://schemas.microsoft.com/office/drawing/2014/main" id="{711DF45C-3C25-F0C1-7926-272C6E0B8BF1}"/>
              </a:ext>
            </a:extLst>
          </p:cNvPr>
          <p:cNvSpPr>
            <a:spLocks noGrp="1"/>
          </p:cNvSpPr>
          <p:nvPr>
            <p:ph idx="1"/>
          </p:nvPr>
        </p:nvSpPr>
        <p:spPr/>
        <p:txBody>
          <a:bodyPr>
            <a:normAutofit/>
          </a:bodyPr>
          <a:lstStyle/>
          <a:p>
            <a:pPr lvl="1"/>
            <a:r>
              <a:rPr lang="en-US" sz="3200" dirty="0"/>
              <a:t>AI image recognition</a:t>
            </a:r>
          </a:p>
          <a:p>
            <a:pPr lvl="1"/>
            <a:r>
              <a:rPr lang="en-GB" sz="3200" dirty="0"/>
              <a:t>Chatbots for customer service</a:t>
            </a:r>
          </a:p>
          <a:p>
            <a:pPr lvl="1"/>
            <a:r>
              <a:rPr lang="en-GB" sz="3200" dirty="0"/>
              <a:t>Personalization algorithms</a:t>
            </a:r>
          </a:p>
          <a:p>
            <a:pPr lvl="1"/>
            <a:r>
              <a:rPr lang="en-GB" sz="3200" dirty="0"/>
              <a:t>Translation in sign language</a:t>
            </a:r>
          </a:p>
          <a:p>
            <a:pPr lvl="1"/>
            <a:r>
              <a:rPr lang="en-GB" sz="3200" dirty="0"/>
              <a:t>Robotics</a:t>
            </a:r>
          </a:p>
        </p:txBody>
      </p:sp>
    </p:spTree>
    <p:extLst>
      <p:ext uri="{BB962C8B-B14F-4D97-AF65-F5344CB8AC3E}">
        <p14:creationId xmlns:p14="http://schemas.microsoft.com/office/powerpoint/2010/main" val="121525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72BF0-C726-289E-3628-53E9FCE5E9C1}"/>
              </a:ext>
            </a:extLst>
          </p:cNvPr>
          <p:cNvSpPr>
            <a:spLocks noGrp="1"/>
          </p:cNvSpPr>
          <p:nvPr>
            <p:ph type="title"/>
          </p:nvPr>
        </p:nvSpPr>
        <p:spPr/>
        <p:txBody>
          <a:bodyPr/>
          <a:lstStyle/>
          <a:p>
            <a:r>
              <a:rPr lang="en-GB" dirty="0"/>
              <a:t>Balancing Tech and Human Touch</a:t>
            </a:r>
            <a:endParaRPr lang="en-US" dirty="0"/>
          </a:p>
        </p:txBody>
      </p:sp>
      <p:sp>
        <p:nvSpPr>
          <p:cNvPr id="3" name="Content Placeholder 2">
            <a:extLst>
              <a:ext uri="{FF2B5EF4-FFF2-40B4-BE49-F238E27FC236}">
                <a16:creationId xmlns:a16="http://schemas.microsoft.com/office/drawing/2014/main" id="{B1ABB5CD-2AA5-A596-C299-E7AB29888648}"/>
              </a:ext>
            </a:extLst>
          </p:cNvPr>
          <p:cNvSpPr>
            <a:spLocks noGrp="1"/>
          </p:cNvSpPr>
          <p:nvPr>
            <p:ph idx="1"/>
          </p:nvPr>
        </p:nvSpPr>
        <p:spPr/>
        <p:txBody>
          <a:bodyPr>
            <a:normAutofit/>
          </a:bodyPr>
          <a:lstStyle/>
          <a:p>
            <a:pPr lvl="1"/>
            <a:r>
              <a:rPr lang="en-GB" sz="3600" dirty="0"/>
              <a:t>Technology is not infallible</a:t>
            </a:r>
          </a:p>
          <a:p>
            <a:pPr lvl="1"/>
            <a:r>
              <a:rPr lang="en-GB" sz="3600" dirty="0"/>
              <a:t>Not everyone is tech-savvy</a:t>
            </a:r>
          </a:p>
          <a:p>
            <a:pPr lvl="1"/>
            <a:r>
              <a:rPr lang="en-GB" sz="3600" dirty="0"/>
              <a:t>Training staff on tech</a:t>
            </a:r>
          </a:p>
          <a:p>
            <a:pPr lvl="1"/>
            <a:r>
              <a:rPr lang="en-GB" sz="3600" dirty="0"/>
              <a:t>Don’t let tech reduce personal interaction</a:t>
            </a:r>
          </a:p>
          <a:p>
            <a:pPr lvl="1"/>
            <a:r>
              <a:rPr lang="en-GB" sz="3600" dirty="0"/>
              <a:t>Privacy and Ethics</a:t>
            </a:r>
          </a:p>
          <a:p>
            <a:pPr lvl="1"/>
            <a:r>
              <a:rPr lang="en-GB" sz="3600" dirty="0"/>
              <a:t>Sustainability of tech</a:t>
            </a:r>
            <a:endParaRPr lang="en-US" sz="3600" dirty="0"/>
          </a:p>
        </p:txBody>
      </p:sp>
    </p:spTree>
    <p:extLst>
      <p:ext uri="{BB962C8B-B14F-4D97-AF65-F5344CB8AC3E}">
        <p14:creationId xmlns:p14="http://schemas.microsoft.com/office/powerpoint/2010/main" val="199223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0070B-4A0D-545B-6AB2-733DB37FB34D}"/>
              </a:ext>
            </a:extLst>
          </p:cNvPr>
          <p:cNvSpPr>
            <a:spLocks noGrp="1"/>
          </p:cNvSpPr>
          <p:nvPr>
            <p:ph type="title"/>
          </p:nvPr>
        </p:nvSpPr>
        <p:spPr/>
        <p:txBody>
          <a:bodyPr/>
          <a:lstStyle/>
          <a:p>
            <a:r>
              <a:rPr lang="en-US" dirty="0"/>
              <a:t>Cost and Feasibility Considerations</a:t>
            </a:r>
          </a:p>
        </p:txBody>
      </p:sp>
      <p:sp>
        <p:nvSpPr>
          <p:cNvPr id="3" name="Content Placeholder 2">
            <a:extLst>
              <a:ext uri="{FF2B5EF4-FFF2-40B4-BE49-F238E27FC236}">
                <a16:creationId xmlns:a16="http://schemas.microsoft.com/office/drawing/2014/main" id="{575FC0F1-E248-8C36-0ECA-180D850E98B2}"/>
              </a:ext>
            </a:extLst>
          </p:cNvPr>
          <p:cNvSpPr>
            <a:spLocks noGrp="1"/>
          </p:cNvSpPr>
          <p:nvPr>
            <p:ph idx="1"/>
          </p:nvPr>
        </p:nvSpPr>
        <p:spPr/>
        <p:txBody>
          <a:bodyPr>
            <a:normAutofit/>
          </a:bodyPr>
          <a:lstStyle/>
          <a:p>
            <a:r>
              <a:rPr lang="en-GB" sz="3200" dirty="0"/>
              <a:t>High-tech solutions can be a great accessibility tool, but one must assess:</a:t>
            </a:r>
            <a:endParaRPr lang="en-US" sz="3200" dirty="0"/>
          </a:p>
          <a:p>
            <a:pPr lvl="1"/>
            <a:r>
              <a:rPr lang="en-GB" sz="2800" dirty="0"/>
              <a:t>Does the benefit justify the cost and complexity?</a:t>
            </a:r>
          </a:p>
          <a:p>
            <a:pPr lvl="1"/>
            <a:r>
              <a:rPr lang="en-GB" sz="2800" dirty="0"/>
              <a:t>Are there free or cheap alternatives?</a:t>
            </a:r>
          </a:p>
          <a:p>
            <a:pPr lvl="1"/>
            <a:r>
              <a:rPr lang="en-GB" sz="2800" dirty="0"/>
              <a:t>Partnerships.</a:t>
            </a:r>
          </a:p>
          <a:p>
            <a:pPr lvl="1"/>
            <a:r>
              <a:rPr lang="en-GB" sz="2800" dirty="0"/>
              <a:t>Scale, start with a pilot.</a:t>
            </a:r>
            <a:endParaRPr lang="en-US" sz="2800" dirty="0"/>
          </a:p>
        </p:txBody>
      </p:sp>
    </p:spTree>
    <p:extLst>
      <p:ext uri="{BB962C8B-B14F-4D97-AF65-F5344CB8AC3E}">
        <p14:creationId xmlns:p14="http://schemas.microsoft.com/office/powerpoint/2010/main" val="216279231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29</TotalTime>
  <Words>815</Words>
  <Application>Microsoft Office PowerPoint</Application>
  <PresentationFormat>Widescreen</PresentationFormat>
  <Paragraphs>119</Paragraphs>
  <Slides>14</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Calibri</vt:lpstr>
      <vt:lpstr>Retrospect</vt:lpstr>
      <vt:lpstr>MODULE 5: Assistive Technologies and Digital Accessibility in Tourism</vt:lpstr>
      <vt:lpstr>Learning Objectives</vt:lpstr>
      <vt:lpstr>Digital Accessibility Principles for Tourism and Heritage</vt:lpstr>
      <vt:lpstr>Assistive Technologies for On-Site Visitor Experience</vt:lpstr>
      <vt:lpstr>Assistive Technologies for On-Site Visitor Experience</vt:lpstr>
      <vt:lpstr>Virtual Access and Digital Outreach</vt:lpstr>
      <vt:lpstr>Emerging AI Solutions</vt:lpstr>
      <vt:lpstr>Balancing Tech and Human Touch</vt:lpstr>
      <vt:lpstr>Cost and Feasibility Considerations</vt:lpstr>
      <vt:lpstr>Ideas for Assistive Technologies</vt:lpstr>
      <vt:lpstr>Ideas for Assistive Technologies</vt:lpstr>
      <vt:lpstr>Ideas for Assistive Technologies</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Rafael Pupovac</dc:creator>
  <cp:lastModifiedBy>Rafael Pupovac</cp:lastModifiedBy>
  <cp:revision>15</cp:revision>
  <dcterms:created xsi:type="dcterms:W3CDTF">2026-01-18T21:27:19Z</dcterms:created>
  <dcterms:modified xsi:type="dcterms:W3CDTF">2026-01-22T11:00:31Z</dcterms:modified>
</cp:coreProperties>
</file>